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4" r:id="rId3"/>
    <p:sldMasterId id="2147483680" r:id="rId4"/>
  </p:sldMasterIdLst>
  <p:notesMasterIdLst>
    <p:notesMasterId r:id="rId23"/>
  </p:notesMasterIdLst>
  <p:handoutMasterIdLst>
    <p:handoutMasterId r:id="rId24"/>
  </p:handoutMasterIdLst>
  <p:sldIdLst>
    <p:sldId id="274" r:id="rId5"/>
    <p:sldId id="394" r:id="rId6"/>
    <p:sldId id="395" r:id="rId7"/>
    <p:sldId id="419" r:id="rId8"/>
    <p:sldId id="422" r:id="rId9"/>
    <p:sldId id="423" r:id="rId10"/>
    <p:sldId id="426" r:id="rId11"/>
    <p:sldId id="424" r:id="rId12"/>
    <p:sldId id="425" r:id="rId13"/>
    <p:sldId id="427" r:id="rId14"/>
    <p:sldId id="420" r:id="rId15"/>
    <p:sldId id="421" r:id="rId16"/>
    <p:sldId id="397" r:id="rId17"/>
    <p:sldId id="428" r:id="rId18"/>
    <p:sldId id="349" r:id="rId19"/>
    <p:sldId id="430" r:id="rId20"/>
    <p:sldId id="352" r:id="rId21"/>
    <p:sldId id="431" r:id="rId2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19F"/>
    <a:srgbClr val="FBEEC9"/>
    <a:srgbClr val="D5E4FF"/>
    <a:srgbClr val="CAD7FF"/>
    <a:srgbClr val="CCECFF"/>
    <a:srgbClr val="000000"/>
    <a:srgbClr val="ADA485"/>
    <a:srgbClr val="FF3399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4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76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12/17/2015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86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04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242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5017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253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31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12/17/2015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0441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981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152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57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5033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6920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softuni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6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web-fundamentals/" TargetMode="External"/><Relationship Id="rId10" Type="http://schemas.openxmlformats.org/officeDocument/2006/relationships/image" Target="../media/image31.png"/><Relationship Id="rId19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hyperlink" Target="https://github.com/twbs/bootstra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css/" TargetMode="External"/><Relationship Id="rId2" Type="http://schemas.openxmlformats.org/officeDocument/2006/relationships/hyperlink" Target="http://getbootstrap.com/css/#gri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etbootstrap.com/components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bootswatch.com/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://getbootstrap.com/javascrip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www.bootstrapzero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getbootstrap.com/getting-started/#downloa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685800"/>
            <a:ext cx="7382341" cy="1171552"/>
          </a:xfrm>
        </p:spPr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28801"/>
            <a:ext cx="8068141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Front-End Framework for Responsive Web Sites</a:t>
            </a:r>
            <a:endParaRPr lang="en-US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3" name="Picture 2" descr="http://m.c.lnkd.licdn.com/mpr/mpr/p/1/005/05f/074/18cc7e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245" y="4495799"/>
            <a:ext cx="3046108" cy="165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866" y="4495799"/>
            <a:ext cx="1673454" cy="1650991"/>
          </a:xfrm>
          <a:prstGeom prst="roundRect">
            <a:avLst>
              <a:gd name="adj" fmla="val 14822"/>
            </a:avLst>
          </a:prstGeom>
        </p:spPr>
      </p:pic>
      <p:pic>
        <p:nvPicPr>
          <p:cNvPr id="14" name="Picture 13" title="Software University Foundation">
            <a:hlinkClick r:id="rId9" tooltip="Software University Foundation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2" y="1676049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559898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448022" y="3480838"/>
            <a:ext cx="283199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Web Fundamentals 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1532" y="4758176"/>
            <a:ext cx="9905880" cy="820600"/>
          </a:xfrm>
        </p:spPr>
        <p:txBody>
          <a:bodyPr/>
          <a:lstStyle/>
          <a:p>
            <a:r>
              <a:rPr lang="en-US" dirty="0"/>
              <a:t>Getting </a:t>
            </a:r>
            <a:r>
              <a:rPr lang="en-US" dirty="0" smtClean="0"/>
              <a:t>Started with Bootstrap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236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25" y="990600"/>
            <a:ext cx="7019894" cy="340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0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Bootstrap includes a responsive, mobile first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fluid grid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system</a:t>
            </a:r>
          </a:p>
          <a:p>
            <a:pPr lvl="1"/>
            <a:r>
              <a:rPr lang="en-US" dirty="0" smtClean="0"/>
              <a:t>Scales up to 12 columns as the screen size increases</a:t>
            </a:r>
          </a:p>
          <a:p>
            <a:pPr lvl="1"/>
            <a:r>
              <a:rPr lang="en-US" dirty="0" smtClean="0"/>
              <a:t>Uses predefined CSS classes for layout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Grid System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6" y="3429000"/>
            <a:ext cx="10366376" cy="2781508"/>
          </a:xfrm>
          <a:prstGeom prst="roundRect">
            <a:avLst>
              <a:gd name="adj" fmla="val 1421"/>
            </a:avLst>
          </a:prstGeom>
        </p:spPr>
      </p:pic>
    </p:spTree>
    <p:extLst>
      <p:ext uri="{BB962C8B-B14F-4D97-AF65-F5344CB8AC3E}">
        <p14:creationId xmlns:p14="http://schemas.microsoft.com/office/powerpoint/2010/main" val="5979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Bootstrap is designed to support 4 types of devices: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Extra small devices </a:t>
            </a:r>
            <a:r>
              <a:rPr lang="en-US" dirty="0" smtClean="0"/>
              <a:t>like smart phones (width &lt; 768px)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Small devices </a:t>
            </a:r>
            <a:r>
              <a:rPr lang="en-US" dirty="0"/>
              <a:t>like tablets (width </a:t>
            </a:r>
            <a:r>
              <a:rPr lang="en-US" dirty="0" smtClean="0"/>
              <a:t>≥ 768px)</a:t>
            </a:r>
            <a:r>
              <a:rPr lang="en-US" dirty="0"/>
              <a:t>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Medium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devices </a:t>
            </a:r>
            <a:r>
              <a:rPr lang="en-US" dirty="0"/>
              <a:t>like desktop computers (width ≥ 992px</a:t>
            </a:r>
            <a:r>
              <a:rPr lang="en-US" dirty="0" smtClean="0"/>
              <a:t>)</a:t>
            </a:r>
            <a:r>
              <a:rPr lang="en-US" dirty="0"/>
              <a:t>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md</a:t>
            </a:r>
            <a:endParaRPr lang="en-US" dirty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Large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devices </a:t>
            </a:r>
            <a:r>
              <a:rPr lang="en-US" dirty="0"/>
              <a:t>like </a:t>
            </a:r>
            <a:r>
              <a:rPr lang="en-US" dirty="0" smtClean="0"/>
              <a:t>large desktops </a:t>
            </a:r>
            <a:r>
              <a:rPr lang="en-US" dirty="0"/>
              <a:t>(width ≥ 1200px</a:t>
            </a:r>
            <a:r>
              <a:rPr lang="en-US" dirty="0" smtClean="0"/>
              <a:t>)</a:t>
            </a:r>
            <a:r>
              <a:rPr lang="en-US" dirty="0"/>
              <a:t>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endParaRPr lang="en-US" dirty="0" smtClean="0"/>
          </a:p>
          <a:p>
            <a:r>
              <a:rPr lang="en-US" dirty="0" smtClean="0"/>
              <a:t>It may define column spans for different screen sizes</a:t>
            </a:r>
          </a:p>
          <a:p>
            <a:pPr lvl="1"/>
            <a:r>
              <a:rPr lang="en-US" dirty="0" smtClean="0"/>
              <a:t>Show / hide columns (e.g. hide the sidebar n smart phones)</a:t>
            </a:r>
          </a:p>
          <a:p>
            <a:pPr lvl="1"/>
            <a:r>
              <a:rPr lang="en-US" dirty="0" smtClean="0"/>
              <a:t>Done through </a:t>
            </a:r>
            <a:r>
              <a:rPr lang="en-US" dirty="0"/>
              <a:t>CSS </a:t>
            </a:r>
            <a:r>
              <a:rPr lang="en-US" dirty="0" smtClean="0"/>
              <a:t>classes, </a:t>
            </a:r>
            <a:r>
              <a:rPr lang="en-US" dirty="0"/>
              <a:t>no additional CSS</a:t>
            </a:r>
            <a:r>
              <a:rPr lang="en-US" dirty="0" smtClean="0"/>
              <a:t>, no JavaScript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Screen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4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Put everything in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.container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</a:p>
          <a:p>
            <a:r>
              <a:rPr lang="en-US" sz="3200" dirty="0"/>
              <a:t>Use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.col-sm-9</a:t>
            </a:r>
            <a:r>
              <a:rPr lang="en-US" sz="3200" dirty="0"/>
              <a:t> to use 9 columns for tablets and larger screens</a:t>
            </a:r>
          </a:p>
          <a:p>
            <a:r>
              <a:rPr lang="en-US" sz="3200" dirty="0"/>
              <a:t>Use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col-lg-3</a:t>
            </a:r>
            <a:r>
              <a:rPr lang="en-US" sz="3200" dirty="0" smtClean="0"/>
              <a:t> </a:t>
            </a:r>
            <a:r>
              <a:rPr lang="en-US" sz="3200" dirty="0"/>
              <a:t>to use </a:t>
            </a:r>
            <a:r>
              <a:rPr lang="en-US" sz="3200" dirty="0" smtClean="0"/>
              <a:t>3 </a:t>
            </a:r>
            <a:r>
              <a:rPr lang="en-US" sz="3200" dirty="0"/>
              <a:t>columns for </a:t>
            </a:r>
            <a:r>
              <a:rPr lang="en-US" sz="3200" dirty="0" smtClean="0"/>
              <a:t>desktops and larger screens</a:t>
            </a:r>
          </a:p>
        </p:txBody>
      </p:sp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Bootstrap Grid: CSS Classes</a:t>
            </a:r>
            <a:endParaRPr lang="bg-BG" dirty="0" smtClean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0412" y="3352800"/>
            <a:ext cx="5334000" cy="3054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class="container"&gt;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class="row</a:t>
            </a: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</a:t>
            </a: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="col-sm-9</a:t>
            </a: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Main Content&lt;/div&gt;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&lt;aside class="col-sm-3"&gt;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&lt;/div&gt;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5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323012" y="3936102"/>
            <a:ext cx="2057400" cy="0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5080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</p:cxnSp>
      <p:sp>
        <p:nvSpPr>
          <p:cNvPr id="7" name="Rectangle 6"/>
          <p:cNvSpPr/>
          <p:nvPr/>
        </p:nvSpPr>
        <p:spPr>
          <a:xfrm>
            <a:off x="8686769" y="3433761"/>
            <a:ext cx="1676400" cy="10620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br>
              <a:rPr lang="en-US" sz="25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5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96204" y="3433973"/>
            <a:ext cx="1155968" cy="10618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endParaRPr lang="en-US" sz="25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4012" y="3352800"/>
            <a:ext cx="124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Tablet+</a:t>
            </a:r>
            <a:endParaRPr lang="en-US" sz="28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323012" y="5536302"/>
            <a:ext cx="2054171" cy="0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5080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</p:cxnSp>
      <p:sp>
        <p:nvSpPr>
          <p:cNvPr id="15" name="Rectangle 14"/>
          <p:cNvSpPr/>
          <p:nvPr/>
        </p:nvSpPr>
        <p:spPr>
          <a:xfrm>
            <a:off x="8683540" y="4724400"/>
            <a:ext cx="1676400" cy="10620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Content</a:t>
            </a:r>
            <a:endParaRPr lang="en-US" sz="25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683538" y="5782765"/>
            <a:ext cx="1676401" cy="5418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endParaRPr lang="en-US" sz="25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46812" y="4953000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Smartphone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6475412" y="3957935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 smtClean="0"/>
              <a:t>(sm, md, lg)</a:t>
            </a:r>
            <a:endParaRPr lang="en-US" noProof="1"/>
          </a:p>
        </p:txBody>
      </p:sp>
      <p:sp>
        <p:nvSpPr>
          <p:cNvPr id="21" name="TextBox 20"/>
          <p:cNvSpPr txBox="1"/>
          <p:nvPr/>
        </p:nvSpPr>
        <p:spPr>
          <a:xfrm>
            <a:off x="6932612" y="5562600"/>
            <a:ext cx="622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 smtClean="0"/>
              <a:t>(xs)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5376325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86776"/>
            <a:ext cx="8938472" cy="820600"/>
          </a:xfrm>
        </p:spPr>
        <p:txBody>
          <a:bodyPr/>
          <a:lstStyle/>
          <a:p>
            <a:r>
              <a:rPr lang="en-US" dirty="0" smtClean="0"/>
              <a:t>Bootstrap Grid System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1604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84" y="744022"/>
            <a:ext cx="6758728" cy="390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4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Bootstrap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Powerful front-end framework for responsive Web sites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cs typeface="Consolas" panose="020B0609020204030204" pitchFamily="49" charset="0"/>
              </a:rPr>
              <a:t>Defined ready-to-use CSS classes and UI components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cs typeface="Consolas" panose="020B0609020204030204" pitchFamily="49" charset="0"/>
              </a:rPr>
              <a:t>Bootstrap fluid grid system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cs typeface="Consolas" panose="020B0609020204030204" pitchFamily="49" charset="0"/>
              </a:rPr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.container</a:t>
            </a:r>
            <a:r>
              <a:rPr lang="en-US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.row</a:t>
            </a:r>
            <a:r>
              <a:rPr lang="en-US" dirty="0" smtClean="0">
                <a:cs typeface="Consolas" panose="020B0609020204030204" pitchFamily="49" charset="0"/>
              </a:rPr>
              <a:t> div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cs typeface="Consolas" panose="020B0609020204030204" pitchFamily="49" charset="0"/>
              </a:rPr>
              <a:t>Use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.col-xs-5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.col-md-3</a:t>
            </a:r>
            <a:r>
              <a:rPr lang="en-US" dirty="0" smtClean="0">
                <a:cs typeface="Consolas" panose="020B0609020204030204" pitchFamily="49" charset="0"/>
              </a:rPr>
              <a:t>, …</a:t>
            </a:r>
          </a:p>
          <a:p>
            <a:pPr lvl="1">
              <a:lnSpc>
                <a:spcPct val="110000"/>
              </a:lnSpc>
            </a:pPr>
            <a:endParaRPr lang="en-US" dirty="0" smtClean="0"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3185689"/>
            <a:ext cx="4325256" cy="320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15"/>
              </a:rPr>
              <a:t>https://softuni.bg/courses/web-fundamentals/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05286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HTML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CSS Styling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1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Bootstrap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Getting Started with Bootstrap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Bootstrap Grid System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Table </a:t>
            </a:r>
            <a:r>
              <a:rPr lang="en-US" dirty="0" smtClean="0"/>
              <a:t>of Contents </a:t>
            </a:r>
            <a:endParaRPr lang="bg-BG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3936298"/>
            <a:ext cx="6663506" cy="2219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784" y="1231496"/>
            <a:ext cx="3733800" cy="481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44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08120"/>
            <a:ext cx="8938472" cy="820600"/>
          </a:xfrm>
        </p:spPr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57" y="1054046"/>
            <a:ext cx="7583382" cy="3591698"/>
          </a:xfrm>
          <a:prstGeom prst="roundRect">
            <a:avLst>
              <a:gd name="adj" fmla="val 1170"/>
            </a:avLst>
          </a:prstGeom>
        </p:spPr>
      </p:pic>
    </p:spTree>
    <p:extLst>
      <p:ext uri="{BB962C8B-B14F-4D97-AF65-F5344CB8AC3E}">
        <p14:creationId xmlns:p14="http://schemas.microsoft.com/office/powerpoint/2010/main" val="389352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Bootstrap is a front-end framework for responsive Web sites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Developed by former Twitter employees (a.k.a. Twitter Bootstrap)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Open-source, available at </a:t>
            </a:r>
            <a:r>
              <a:rPr lang="en-US" noProof="1" smtClean="0"/>
              <a:t>GitHub</a:t>
            </a:r>
            <a:r>
              <a:rPr lang="en-US" dirty="0" smtClean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github.com/twbs/bootstrap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Dramatically simplifies the development of responsive sites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Built on 12-column fluid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grid system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Manages most of your UI: typography, lists, tables, forms, buttons, images, navigations, alerts, pagination, panels, etc.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Official site: </a:t>
            </a:r>
            <a:r>
              <a:rPr lang="en-US" dirty="0" smtClean="0">
                <a:hlinkClick r:id="rId3"/>
              </a:rPr>
              <a:t>http://getbootstrap.com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Bootstrap?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1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hlinkClick r:id="rId2"/>
              </a:rPr>
              <a:t>Grid </a:t>
            </a:r>
            <a:r>
              <a:rPr lang="en-US" dirty="0" smtClean="0">
                <a:hlinkClick r:id="rId2"/>
              </a:rPr>
              <a:t>system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12-column fluid grid system for phones / tablets / desktops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Predefined UI </a:t>
            </a:r>
            <a:r>
              <a:rPr lang="en-US" dirty="0"/>
              <a:t>design </a:t>
            </a:r>
            <a:r>
              <a:rPr lang="en-US" dirty="0" smtClean="0">
                <a:hlinkClick r:id="rId3"/>
              </a:rPr>
              <a:t>CSS styles </a:t>
            </a:r>
            <a:r>
              <a:rPr lang="en-US" dirty="0"/>
              <a:t>for the most page </a:t>
            </a:r>
            <a:r>
              <a:rPr lang="en-US" dirty="0" smtClean="0"/>
              <a:t>elements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Typography: headings, subheadings, fonts, colors, lists, etc.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Tables, forms and controls, buttons, image shapes, etc.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4"/>
              </a:rPr>
              <a:t>Components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Glyph icons, dropdowns, button groups, input groups, tabs, navigation bars (site headers), </a:t>
            </a:r>
            <a:r>
              <a:rPr lang="en-US" dirty="0" err="1" smtClean="0"/>
              <a:t>breadcrumps</a:t>
            </a:r>
            <a:r>
              <a:rPr lang="en-US" dirty="0" smtClean="0"/>
              <a:t>, pagers, labels, badges, </a:t>
            </a:r>
            <a:r>
              <a:rPr lang="en-US" dirty="0" err="1" smtClean="0"/>
              <a:t>jumbotrons</a:t>
            </a:r>
            <a:r>
              <a:rPr lang="en-US" dirty="0" smtClean="0"/>
              <a:t> (showcases), thumbnails, alerts, list groups,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35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Bootstrap </a:t>
            </a:r>
            <a:r>
              <a:rPr lang="en-US" dirty="0" smtClean="0">
                <a:hlinkClick r:id="rId2"/>
              </a:rPr>
              <a:t>JavaScript extensions</a:t>
            </a:r>
            <a:r>
              <a:rPr lang="en-US" dirty="0"/>
              <a:t> (jQuery plugins)</a:t>
            </a:r>
          </a:p>
          <a:p>
            <a:pPr lvl="1"/>
            <a:r>
              <a:rPr lang="en-US" dirty="0" smtClean="0"/>
              <a:t>Modal popup dialogs</a:t>
            </a:r>
          </a:p>
          <a:p>
            <a:pPr lvl="1"/>
            <a:r>
              <a:rPr lang="en-US" dirty="0" smtClean="0"/>
              <a:t>Tooltips</a:t>
            </a:r>
            <a:r>
              <a:rPr lang="bg-BG" dirty="0" smtClean="0"/>
              <a:t> </a:t>
            </a:r>
            <a:r>
              <a:rPr lang="en-US" dirty="0" smtClean="0"/>
              <a:t>and popovers</a:t>
            </a:r>
          </a:p>
          <a:p>
            <a:pPr lvl="1"/>
            <a:r>
              <a:rPr lang="en-US" dirty="0" smtClean="0"/>
              <a:t>Alerts</a:t>
            </a:r>
          </a:p>
          <a:p>
            <a:pPr lvl="1"/>
            <a:r>
              <a:rPr lang="en-US" dirty="0" smtClean="0"/>
              <a:t>Special buttons</a:t>
            </a:r>
          </a:p>
          <a:p>
            <a:pPr lvl="1"/>
            <a:r>
              <a:rPr lang="en-US" dirty="0" smtClean="0"/>
              <a:t>Accordion</a:t>
            </a:r>
          </a:p>
          <a:p>
            <a:pPr lvl="1"/>
            <a:r>
              <a:rPr lang="en-US" dirty="0" smtClean="0"/>
              <a:t>Carousel</a:t>
            </a:r>
          </a:p>
          <a:p>
            <a:r>
              <a:rPr lang="en-US" dirty="0"/>
              <a:t>Bootstrap themes: </a:t>
            </a:r>
            <a:r>
              <a:rPr lang="en-US" dirty="0" smtClean="0">
                <a:hlinkClick r:id="rId3"/>
              </a:rPr>
              <a:t>bootswatch.com</a:t>
            </a:r>
            <a:r>
              <a:rPr lang="en-US" dirty="0"/>
              <a:t>, </a:t>
            </a:r>
            <a:r>
              <a:rPr lang="en-US" dirty="0" smtClean="0">
                <a:hlinkClick r:id="rId4"/>
              </a:rPr>
              <a:t>bootstrapzero.com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</a:t>
            </a:r>
            <a:r>
              <a:rPr lang="en-US" dirty="0" smtClean="0"/>
              <a:t>Features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12" y="2993452"/>
            <a:ext cx="5027722" cy="1883348"/>
          </a:xfrm>
          <a:prstGeom prst="roundRect">
            <a:avLst>
              <a:gd name="adj" fmla="val 274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5198842"/>
            <a:ext cx="6767400" cy="516158"/>
          </a:xfrm>
          <a:prstGeom prst="roundRect">
            <a:avLst>
              <a:gd name="adj" fmla="val 274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12" y="1943100"/>
            <a:ext cx="4914900" cy="800100"/>
          </a:xfrm>
          <a:prstGeom prst="roundRect">
            <a:avLst>
              <a:gd name="adj" fmla="val 274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56" y="3416045"/>
            <a:ext cx="3105164" cy="706529"/>
          </a:xfrm>
          <a:prstGeom prst="roundRect">
            <a:avLst>
              <a:gd name="adj" fmla="val 274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024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Bootstrap 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586" y="642162"/>
            <a:ext cx="4275724" cy="38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2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236" y="4758176"/>
            <a:ext cx="8938472" cy="820600"/>
          </a:xfrm>
        </p:spPr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236" y="5636344"/>
            <a:ext cx="8938472" cy="688256"/>
          </a:xfrm>
        </p:spPr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532" y="1563209"/>
            <a:ext cx="8381880" cy="277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0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Download Bootstrap from:</a:t>
            </a:r>
          </a:p>
          <a:p>
            <a:pPr lvl="1"/>
            <a:r>
              <a:rPr lang="en-US" sz="2800" dirty="0">
                <a:hlinkClick r:id="rId2"/>
              </a:rPr>
              <a:t>http://getbootstrap.com/getting-started/#</a:t>
            </a:r>
            <a:r>
              <a:rPr lang="en-US" sz="2800" dirty="0" smtClean="0">
                <a:hlinkClick r:id="rId2"/>
              </a:rPr>
              <a:t>download</a:t>
            </a:r>
            <a:endParaRPr lang="en-US" sz="2800" dirty="0" smtClean="0"/>
          </a:p>
          <a:p>
            <a:r>
              <a:rPr lang="en-US" sz="3200" dirty="0" smtClean="0"/>
              <a:t>Creating and Bootstrap-based HTML page: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</a:t>
            </a:r>
            <a:r>
              <a:rPr lang="en-US" dirty="0" smtClean="0"/>
              <a:t>Started with Bootstrap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826" y="3232451"/>
            <a:ext cx="106695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href="css/bootstrap.min.css" rel="stylesheet"&gt;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src="https://ajax.googleapis.com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ajax/libs/jquery/1.11.0/jquery.min.js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src="js/bootstrap.min.js"&gt;&lt;/script&gt;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0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772</Words>
  <Application>Microsoft Office PowerPoint</Application>
  <PresentationFormat>Custom</PresentationFormat>
  <Paragraphs>141</Paragraphs>
  <Slides>18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SoftUni 16x9</vt:lpstr>
      <vt:lpstr>4_SoftUni 16x9</vt:lpstr>
      <vt:lpstr>5_SoftUni 16x9</vt:lpstr>
      <vt:lpstr>Bootstrap</vt:lpstr>
      <vt:lpstr>Table of Contents </vt:lpstr>
      <vt:lpstr>Bootstrap</vt:lpstr>
      <vt:lpstr>What is Bootstrap?</vt:lpstr>
      <vt:lpstr>Bootstrap Features</vt:lpstr>
      <vt:lpstr>Bootstrap Features (2)</vt:lpstr>
      <vt:lpstr>Bootstrap Components</vt:lpstr>
      <vt:lpstr>Bootstrap</vt:lpstr>
      <vt:lpstr>Getting Started with Bootstrap</vt:lpstr>
      <vt:lpstr>Getting Started with Bootstrap</vt:lpstr>
      <vt:lpstr>Bootstrap Grid System</vt:lpstr>
      <vt:lpstr>Bootstrap Screen Sizes</vt:lpstr>
      <vt:lpstr>Bootstrap Grid: CSS Classes</vt:lpstr>
      <vt:lpstr>Bootstrap Grid System</vt:lpstr>
      <vt:lpstr>Summary</vt:lpstr>
      <vt:lpstr>Bootstrap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</dc:title>
  <dc:subject>Software Development Course</dc:subject>
  <dc:creator/>
  <cp:keywords>Bootstrap, CSS, HTML, Web,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2015-12-17T08:05:36Z</dcterms:modified>
  <cp:category>HTML, CSS,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